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3" r:id="rId1"/>
  </p:sldMasterIdLst>
  <p:notesMasterIdLst>
    <p:notesMasterId r:id="rId20"/>
  </p:notesMasterIdLst>
  <p:sldIdLst>
    <p:sldId id="257" r:id="rId2"/>
    <p:sldId id="272" r:id="rId3"/>
    <p:sldId id="258" r:id="rId4"/>
    <p:sldId id="261" r:id="rId5"/>
    <p:sldId id="259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6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RUTA BORDE" initials="AB" lastIdx="3" clrIdx="0">
    <p:extLst>
      <p:ext uri="{19B8F6BF-5375-455C-9EA6-DF929625EA0E}">
        <p15:presenceInfo xmlns:p15="http://schemas.microsoft.com/office/powerpoint/2012/main" userId="645c7fa5259a95e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BBBD"/>
    <a:srgbClr val="DBDBDB"/>
    <a:srgbClr val="30353F"/>
    <a:srgbClr val="BABABA"/>
    <a:srgbClr val="667181"/>
    <a:srgbClr val="43CDD9"/>
    <a:srgbClr val="85E0E7"/>
    <a:srgbClr val="515A6B"/>
    <a:srgbClr val="8FA0A3"/>
    <a:srgbClr val="5F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52" autoAdjust="0"/>
  </p:normalViewPr>
  <p:slideViewPr>
    <p:cSldViewPr snapToGrid="0" showGuides="1">
      <p:cViewPr varScale="1">
        <p:scale>
          <a:sx n="62" d="100"/>
          <a:sy n="62" d="100"/>
        </p:scale>
        <p:origin x="828" y="44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2B8BC9-8A90-4ED9-99FE-AE3127F5B8D8}" type="doc">
      <dgm:prSet loTypeId="urn:microsoft.com/office/officeart/2005/8/layout/vList3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F777589E-A550-4209-828B-95E3C79D9BFA}">
      <dgm:prSet phldrT="[Text]"/>
      <dgm:spPr/>
      <dgm:t>
        <a:bodyPr/>
        <a:lstStyle/>
        <a:p>
          <a:r>
            <a:rPr lang="en-IN" dirty="0"/>
            <a:t>Introduction to the WDM data set</a:t>
          </a:r>
        </a:p>
      </dgm:t>
    </dgm:pt>
    <dgm:pt modelId="{C26BD2B4-5867-4B2D-9CE8-C0D56C39E9C0}" type="parTrans" cxnId="{D94496C3-016C-4894-882E-E85E5EEC33E9}">
      <dgm:prSet/>
      <dgm:spPr/>
      <dgm:t>
        <a:bodyPr/>
        <a:lstStyle/>
        <a:p>
          <a:endParaRPr lang="en-IN"/>
        </a:p>
      </dgm:t>
    </dgm:pt>
    <dgm:pt modelId="{7B2D4BAE-E7C9-4CC8-BEDB-A68B5BBB9CAD}" type="sibTrans" cxnId="{D94496C3-016C-4894-882E-E85E5EEC33E9}">
      <dgm:prSet/>
      <dgm:spPr/>
      <dgm:t>
        <a:bodyPr/>
        <a:lstStyle/>
        <a:p>
          <a:endParaRPr lang="en-IN"/>
        </a:p>
      </dgm:t>
    </dgm:pt>
    <dgm:pt modelId="{0C239FA0-6955-4D50-9343-51DA3E471984}">
      <dgm:prSet phldrT="[Text]"/>
      <dgm:spPr/>
      <dgm:t>
        <a:bodyPr/>
        <a:lstStyle/>
        <a:p>
          <a:pPr algn="just"/>
          <a:r>
            <a:rPr lang="en-IN" dirty="0"/>
            <a:t>              Exploration of Data</a:t>
          </a:r>
        </a:p>
      </dgm:t>
    </dgm:pt>
    <dgm:pt modelId="{C38F8651-2356-49AD-8481-50EAC436C33C}" type="parTrans" cxnId="{B23BD3C9-C19F-4A58-94F6-E4A5DCA086EE}">
      <dgm:prSet/>
      <dgm:spPr/>
      <dgm:t>
        <a:bodyPr/>
        <a:lstStyle/>
        <a:p>
          <a:endParaRPr lang="en-IN"/>
        </a:p>
      </dgm:t>
    </dgm:pt>
    <dgm:pt modelId="{2F33AA78-3288-45E6-9870-5F012E99579C}" type="sibTrans" cxnId="{B23BD3C9-C19F-4A58-94F6-E4A5DCA086EE}">
      <dgm:prSet/>
      <dgm:spPr/>
      <dgm:t>
        <a:bodyPr/>
        <a:lstStyle/>
        <a:p>
          <a:endParaRPr lang="en-IN"/>
        </a:p>
      </dgm:t>
    </dgm:pt>
    <dgm:pt modelId="{82CDABBF-3315-452A-800C-C95D80F40756}">
      <dgm:prSet phldrT="[Text]"/>
      <dgm:spPr/>
      <dgm:t>
        <a:bodyPr/>
        <a:lstStyle/>
        <a:p>
          <a:r>
            <a:rPr lang="en-IN" dirty="0"/>
            <a:t>Insights from the Data</a:t>
          </a:r>
        </a:p>
      </dgm:t>
    </dgm:pt>
    <dgm:pt modelId="{3F90830C-AECB-4BE9-B826-8D856ADD7A4A}" type="parTrans" cxnId="{4F928DC3-92DA-4F2B-9E77-1CB0F4832EFA}">
      <dgm:prSet/>
      <dgm:spPr/>
      <dgm:t>
        <a:bodyPr/>
        <a:lstStyle/>
        <a:p>
          <a:endParaRPr lang="en-IN"/>
        </a:p>
      </dgm:t>
    </dgm:pt>
    <dgm:pt modelId="{D32AB57A-729B-4D5C-A0A4-DB4DA1B628B0}" type="sibTrans" cxnId="{4F928DC3-92DA-4F2B-9E77-1CB0F4832EFA}">
      <dgm:prSet/>
      <dgm:spPr/>
      <dgm:t>
        <a:bodyPr/>
        <a:lstStyle/>
        <a:p>
          <a:endParaRPr lang="en-IN"/>
        </a:p>
      </dgm:t>
    </dgm:pt>
    <dgm:pt modelId="{D2F4036A-6868-427B-9A53-4326D8627EF6}">
      <dgm:prSet/>
      <dgm:spPr/>
      <dgm:t>
        <a:bodyPr/>
        <a:lstStyle/>
        <a:p>
          <a:r>
            <a:rPr lang="en-IN" dirty="0"/>
            <a:t>Visualization</a:t>
          </a:r>
        </a:p>
      </dgm:t>
    </dgm:pt>
    <dgm:pt modelId="{6F59C83E-611A-4E75-9C8C-A7A52F3F824D}" type="parTrans" cxnId="{841169B1-BB6A-470E-9AF4-74EF34B9D8DA}">
      <dgm:prSet/>
      <dgm:spPr/>
      <dgm:t>
        <a:bodyPr/>
        <a:lstStyle/>
        <a:p>
          <a:endParaRPr lang="en-IN"/>
        </a:p>
      </dgm:t>
    </dgm:pt>
    <dgm:pt modelId="{756F749F-AB95-47DF-B453-8DB0A528C19D}" type="sibTrans" cxnId="{841169B1-BB6A-470E-9AF4-74EF34B9D8DA}">
      <dgm:prSet/>
      <dgm:spPr/>
      <dgm:t>
        <a:bodyPr/>
        <a:lstStyle/>
        <a:p>
          <a:endParaRPr lang="en-IN"/>
        </a:p>
      </dgm:t>
    </dgm:pt>
    <dgm:pt modelId="{EC34E82D-E1A2-4AC0-B127-7BA1D40983F5}">
      <dgm:prSet/>
      <dgm:spPr/>
      <dgm:t>
        <a:bodyPr/>
        <a:lstStyle/>
        <a:p>
          <a:r>
            <a:rPr lang="en-IN" dirty="0"/>
            <a:t>Model Building and Evaluation </a:t>
          </a:r>
        </a:p>
      </dgm:t>
    </dgm:pt>
    <dgm:pt modelId="{C016BD09-B9DB-488A-9344-237DFBF633C7}" type="parTrans" cxnId="{E4AD5246-89A2-43CE-92E4-CE647380AD11}">
      <dgm:prSet/>
      <dgm:spPr/>
      <dgm:t>
        <a:bodyPr/>
        <a:lstStyle/>
        <a:p>
          <a:endParaRPr lang="en-IN"/>
        </a:p>
      </dgm:t>
    </dgm:pt>
    <dgm:pt modelId="{92265AC8-C84D-4BD3-BB4A-8B4967C0100C}" type="sibTrans" cxnId="{E4AD5246-89A2-43CE-92E4-CE647380AD11}">
      <dgm:prSet/>
      <dgm:spPr/>
      <dgm:t>
        <a:bodyPr/>
        <a:lstStyle/>
        <a:p>
          <a:endParaRPr lang="en-IN"/>
        </a:p>
      </dgm:t>
    </dgm:pt>
    <dgm:pt modelId="{9795AE28-FB9F-481B-BA19-69352412B7BB}">
      <dgm:prSet/>
      <dgm:spPr/>
      <dgm:t>
        <a:bodyPr/>
        <a:lstStyle/>
        <a:p>
          <a:r>
            <a:rPr lang="en-IN" dirty="0"/>
            <a:t>Model Deployment </a:t>
          </a:r>
        </a:p>
      </dgm:t>
    </dgm:pt>
    <dgm:pt modelId="{93D9CEC1-42CC-40E6-BDCF-FDE950DCDD15}" type="parTrans" cxnId="{16D74207-9794-499A-BA3C-4BA2B195BE55}">
      <dgm:prSet/>
      <dgm:spPr/>
      <dgm:t>
        <a:bodyPr/>
        <a:lstStyle/>
        <a:p>
          <a:endParaRPr lang="en-IN"/>
        </a:p>
      </dgm:t>
    </dgm:pt>
    <dgm:pt modelId="{F5EBFFC9-95B7-4968-B1AE-82C6E5BF1A2B}" type="sibTrans" cxnId="{16D74207-9794-499A-BA3C-4BA2B195BE55}">
      <dgm:prSet/>
      <dgm:spPr/>
      <dgm:t>
        <a:bodyPr/>
        <a:lstStyle/>
        <a:p>
          <a:endParaRPr lang="en-IN"/>
        </a:p>
      </dgm:t>
    </dgm:pt>
    <dgm:pt modelId="{1EAF9070-15DB-418A-9CCB-AA6D68DDEC7C}" type="pres">
      <dgm:prSet presAssocID="{C12B8BC9-8A90-4ED9-99FE-AE3127F5B8D8}" presName="linearFlow" presStyleCnt="0">
        <dgm:presLayoutVars>
          <dgm:dir/>
          <dgm:resizeHandles val="exact"/>
        </dgm:presLayoutVars>
      </dgm:prSet>
      <dgm:spPr/>
    </dgm:pt>
    <dgm:pt modelId="{8190907F-DEFB-4A52-9872-D9334FFE5516}" type="pres">
      <dgm:prSet presAssocID="{F777589E-A550-4209-828B-95E3C79D9BFA}" presName="composite" presStyleCnt="0"/>
      <dgm:spPr/>
    </dgm:pt>
    <dgm:pt modelId="{BEB1FA43-6A7E-4AA6-8EFC-832F88734867}" type="pres">
      <dgm:prSet presAssocID="{F777589E-A550-4209-828B-95E3C79D9BFA}" presName="imgShp" presStyleLbl="fgImgPlac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A8BDB2AC-5183-4DAF-86E8-58C49F354827}" type="pres">
      <dgm:prSet presAssocID="{F777589E-A550-4209-828B-95E3C79D9BFA}" presName="txShp" presStyleLbl="node1" presStyleIdx="0" presStyleCnt="6" custScaleX="101467" custLinFactNeighborX="-662" custLinFactNeighborY="-407">
        <dgm:presLayoutVars>
          <dgm:bulletEnabled val="1"/>
        </dgm:presLayoutVars>
      </dgm:prSet>
      <dgm:spPr/>
    </dgm:pt>
    <dgm:pt modelId="{37C69C65-0756-410F-B673-6A24263AC70D}" type="pres">
      <dgm:prSet presAssocID="{7B2D4BAE-E7C9-4CC8-BEDB-A68B5BBB9CAD}" presName="spacing" presStyleCnt="0"/>
      <dgm:spPr/>
    </dgm:pt>
    <dgm:pt modelId="{C4FEC51C-E569-4C69-B88D-7BC0E2920F67}" type="pres">
      <dgm:prSet presAssocID="{0C239FA0-6955-4D50-9343-51DA3E471984}" presName="composite" presStyleCnt="0"/>
      <dgm:spPr/>
    </dgm:pt>
    <dgm:pt modelId="{382AEFF6-C2ED-40AA-B1D7-03C4F730904B}" type="pres">
      <dgm:prSet presAssocID="{0C239FA0-6955-4D50-9343-51DA3E471984}" presName="imgShp" presStyleLbl="fgImgPlac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452419B4-6BEC-4C4D-AEE9-0511C0A875C7}" type="pres">
      <dgm:prSet presAssocID="{0C239FA0-6955-4D50-9343-51DA3E471984}" presName="txShp" presStyleLbl="node1" presStyleIdx="1" presStyleCnt="6">
        <dgm:presLayoutVars>
          <dgm:bulletEnabled val="1"/>
        </dgm:presLayoutVars>
      </dgm:prSet>
      <dgm:spPr/>
    </dgm:pt>
    <dgm:pt modelId="{5D1C6157-EE61-4737-A421-DA4EFFFCCFD0}" type="pres">
      <dgm:prSet presAssocID="{2F33AA78-3288-45E6-9870-5F012E99579C}" presName="spacing" presStyleCnt="0"/>
      <dgm:spPr/>
    </dgm:pt>
    <dgm:pt modelId="{D672DA17-01B4-49D1-B95F-12DCA1011734}" type="pres">
      <dgm:prSet presAssocID="{D2F4036A-6868-427B-9A53-4326D8627EF6}" presName="composite" presStyleCnt="0"/>
      <dgm:spPr/>
    </dgm:pt>
    <dgm:pt modelId="{DAEAEB8F-107C-4C7A-9F0F-BCCEA81C1309}" type="pres">
      <dgm:prSet presAssocID="{D2F4036A-6868-427B-9A53-4326D8627EF6}" presName="imgShp" presStyleLbl="fgImgPlac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B43A7771-9305-4D7A-8E96-5725B9D01F3F}" type="pres">
      <dgm:prSet presAssocID="{D2F4036A-6868-427B-9A53-4326D8627EF6}" presName="txShp" presStyleLbl="node1" presStyleIdx="2" presStyleCnt="6">
        <dgm:presLayoutVars>
          <dgm:bulletEnabled val="1"/>
        </dgm:presLayoutVars>
      </dgm:prSet>
      <dgm:spPr/>
    </dgm:pt>
    <dgm:pt modelId="{6CD2B37C-F648-4469-AF96-5CCBB2630DFA}" type="pres">
      <dgm:prSet presAssocID="{756F749F-AB95-47DF-B453-8DB0A528C19D}" presName="spacing" presStyleCnt="0"/>
      <dgm:spPr/>
    </dgm:pt>
    <dgm:pt modelId="{EF5D957A-1D5D-4421-BDDF-9BB692EC8E95}" type="pres">
      <dgm:prSet presAssocID="{82CDABBF-3315-452A-800C-C95D80F40756}" presName="composite" presStyleCnt="0"/>
      <dgm:spPr/>
    </dgm:pt>
    <dgm:pt modelId="{8911DA53-E29B-49C7-9467-7EC13A79590F}" type="pres">
      <dgm:prSet presAssocID="{82CDABBF-3315-452A-800C-C95D80F40756}" presName="imgShp" presStyleLbl="fgImgPlac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bar chart RTL"/>
        </a:ext>
      </dgm:extLst>
    </dgm:pt>
    <dgm:pt modelId="{8E3DF0A4-1B89-42F8-ABFF-F280605A7FA4}" type="pres">
      <dgm:prSet presAssocID="{82CDABBF-3315-452A-800C-C95D80F40756}" presName="txShp" presStyleLbl="node1" presStyleIdx="3" presStyleCnt="6">
        <dgm:presLayoutVars>
          <dgm:bulletEnabled val="1"/>
        </dgm:presLayoutVars>
      </dgm:prSet>
      <dgm:spPr/>
    </dgm:pt>
    <dgm:pt modelId="{9B6F49DF-F0F5-4835-9F0F-A19E935A26F3}" type="pres">
      <dgm:prSet presAssocID="{D32AB57A-729B-4D5C-A0A4-DB4DA1B628B0}" presName="spacing" presStyleCnt="0"/>
      <dgm:spPr/>
    </dgm:pt>
    <dgm:pt modelId="{CD3C9AE0-61CA-40AF-8AF8-F9BD4553F41E}" type="pres">
      <dgm:prSet presAssocID="{EC34E82D-E1A2-4AC0-B127-7BA1D40983F5}" presName="composite" presStyleCnt="0"/>
      <dgm:spPr/>
    </dgm:pt>
    <dgm:pt modelId="{51952479-0299-482F-A20C-CB2A04511CA0}" type="pres">
      <dgm:prSet presAssocID="{EC34E82D-E1A2-4AC0-B127-7BA1D40983F5}" presName="imgShp" presStyleLbl="fgImgPlac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900357CA-05CC-4716-BD98-97F3D2E7C7D2}" type="pres">
      <dgm:prSet presAssocID="{EC34E82D-E1A2-4AC0-B127-7BA1D40983F5}" presName="txShp" presStyleLbl="node1" presStyleIdx="4" presStyleCnt="6">
        <dgm:presLayoutVars>
          <dgm:bulletEnabled val="1"/>
        </dgm:presLayoutVars>
      </dgm:prSet>
      <dgm:spPr/>
    </dgm:pt>
    <dgm:pt modelId="{3EC5143A-92EE-4176-A6E1-DB937841028A}" type="pres">
      <dgm:prSet presAssocID="{92265AC8-C84D-4BD3-BB4A-8B4967C0100C}" presName="spacing" presStyleCnt="0"/>
      <dgm:spPr/>
    </dgm:pt>
    <dgm:pt modelId="{CDCFEDA2-3714-4DB2-96CC-4E2C20410296}" type="pres">
      <dgm:prSet presAssocID="{9795AE28-FB9F-481B-BA19-69352412B7BB}" presName="composite" presStyleCnt="0"/>
      <dgm:spPr/>
    </dgm:pt>
    <dgm:pt modelId="{31C5F9B0-2EB8-4D7D-B41E-601AF9357A7E}" type="pres">
      <dgm:prSet presAssocID="{9795AE28-FB9F-481B-BA19-69352412B7BB}" presName="imgShp" presStyleLbl="fgImgPlac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A226B35-C885-4940-B3DC-CC82B74A8EE6}" type="pres">
      <dgm:prSet presAssocID="{9795AE28-FB9F-481B-BA19-69352412B7BB}" presName="txShp" presStyleLbl="node1" presStyleIdx="5" presStyleCnt="6">
        <dgm:presLayoutVars>
          <dgm:bulletEnabled val="1"/>
        </dgm:presLayoutVars>
      </dgm:prSet>
      <dgm:spPr/>
    </dgm:pt>
  </dgm:ptLst>
  <dgm:cxnLst>
    <dgm:cxn modelId="{16D74207-9794-499A-BA3C-4BA2B195BE55}" srcId="{C12B8BC9-8A90-4ED9-99FE-AE3127F5B8D8}" destId="{9795AE28-FB9F-481B-BA19-69352412B7BB}" srcOrd="5" destOrd="0" parTransId="{93D9CEC1-42CC-40E6-BDCF-FDE950DCDD15}" sibTransId="{F5EBFFC9-95B7-4968-B1AE-82C6E5BF1A2B}"/>
    <dgm:cxn modelId="{E8DDAC25-96BD-45A9-A6E0-54508DE01B40}" type="presOf" srcId="{EC34E82D-E1A2-4AC0-B127-7BA1D40983F5}" destId="{900357CA-05CC-4716-BD98-97F3D2E7C7D2}" srcOrd="0" destOrd="0" presId="urn:microsoft.com/office/officeart/2005/8/layout/vList3"/>
    <dgm:cxn modelId="{6998795F-2C13-49AC-90BF-549A522C0163}" type="presOf" srcId="{82CDABBF-3315-452A-800C-C95D80F40756}" destId="{8E3DF0A4-1B89-42F8-ABFF-F280605A7FA4}" srcOrd="0" destOrd="0" presId="urn:microsoft.com/office/officeart/2005/8/layout/vList3"/>
    <dgm:cxn modelId="{E4AD5246-89A2-43CE-92E4-CE647380AD11}" srcId="{C12B8BC9-8A90-4ED9-99FE-AE3127F5B8D8}" destId="{EC34E82D-E1A2-4AC0-B127-7BA1D40983F5}" srcOrd="4" destOrd="0" parTransId="{C016BD09-B9DB-488A-9344-237DFBF633C7}" sibTransId="{92265AC8-C84D-4BD3-BB4A-8B4967C0100C}"/>
    <dgm:cxn modelId="{BB7F838D-873C-445A-AE01-112BCDA3A553}" type="presOf" srcId="{F777589E-A550-4209-828B-95E3C79D9BFA}" destId="{A8BDB2AC-5183-4DAF-86E8-58C49F354827}" srcOrd="0" destOrd="0" presId="urn:microsoft.com/office/officeart/2005/8/layout/vList3"/>
    <dgm:cxn modelId="{841169B1-BB6A-470E-9AF4-74EF34B9D8DA}" srcId="{C12B8BC9-8A90-4ED9-99FE-AE3127F5B8D8}" destId="{D2F4036A-6868-427B-9A53-4326D8627EF6}" srcOrd="2" destOrd="0" parTransId="{6F59C83E-611A-4E75-9C8C-A7A52F3F824D}" sibTransId="{756F749F-AB95-47DF-B453-8DB0A528C19D}"/>
    <dgm:cxn modelId="{89C2DABA-E32F-4D56-B2E3-75663426E125}" type="presOf" srcId="{D2F4036A-6868-427B-9A53-4326D8627EF6}" destId="{B43A7771-9305-4D7A-8E96-5725B9D01F3F}" srcOrd="0" destOrd="0" presId="urn:microsoft.com/office/officeart/2005/8/layout/vList3"/>
    <dgm:cxn modelId="{8B5D43BD-7701-4224-BE79-1866AA770EEC}" type="presOf" srcId="{0C239FA0-6955-4D50-9343-51DA3E471984}" destId="{452419B4-6BEC-4C4D-AEE9-0511C0A875C7}" srcOrd="0" destOrd="0" presId="urn:microsoft.com/office/officeart/2005/8/layout/vList3"/>
    <dgm:cxn modelId="{4F928DC3-92DA-4F2B-9E77-1CB0F4832EFA}" srcId="{C12B8BC9-8A90-4ED9-99FE-AE3127F5B8D8}" destId="{82CDABBF-3315-452A-800C-C95D80F40756}" srcOrd="3" destOrd="0" parTransId="{3F90830C-AECB-4BE9-B826-8D856ADD7A4A}" sibTransId="{D32AB57A-729B-4D5C-A0A4-DB4DA1B628B0}"/>
    <dgm:cxn modelId="{D94496C3-016C-4894-882E-E85E5EEC33E9}" srcId="{C12B8BC9-8A90-4ED9-99FE-AE3127F5B8D8}" destId="{F777589E-A550-4209-828B-95E3C79D9BFA}" srcOrd="0" destOrd="0" parTransId="{C26BD2B4-5867-4B2D-9CE8-C0D56C39E9C0}" sibTransId="{7B2D4BAE-E7C9-4CC8-BEDB-A68B5BBB9CAD}"/>
    <dgm:cxn modelId="{E7DFB6C7-3A0E-4B41-9F81-96E998EC34C7}" type="presOf" srcId="{9795AE28-FB9F-481B-BA19-69352412B7BB}" destId="{7A226B35-C885-4940-B3DC-CC82B74A8EE6}" srcOrd="0" destOrd="0" presId="urn:microsoft.com/office/officeart/2005/8/layout/vList3"/>
    <dgm:cxn modelId="{B23BD3C9-C19F-4A58-94F6-E4A5DCA086EE}" srcId="{C12B8BC9-8A90-4ED9-99FE-AE3127F5B8D8}" destId="{0C239FA0-6955-4D50-9343-51DA3E471984}" srcOrd="1" destOrd="0" parTransId="{C38F8651-2356-49AD-8481-50EAC436C33C}" sibTransId="{2F33AA78-3288-45E6-9870-5F012E99579C}"/>
    <dgm:cxn modelId="{8A8C89F0-A86F-44C3-9F6B-599091A32E42}" type="presOf" srcId="{C12B8BC9-8A90-4ED9-99FE-AE3127F5B8D8}" destId="{1EAF9070-15DB-418A-9CCB-AA6D68DDEC7C}" srcOrd="0" destOrd="0" presId="urn:microsoft.com/office/officeart/2005/8/layout/vList3"/>
    <dgm:cxn modelId="{01A05009-38AB-46CA-9CC8-4D2094E63DC0}" type="presParOf" srcId="{1EAF9070-15DB-418A-9CCB-AA6D68DDEC7C}" destId="{8190907F-DEFB-4A52-9872-D9334FFE5516}" srcOrd="0" destOrd="0" presId="urn:microsoft.com/office/officeart/2005/8/layout/vList3"/>
    <dgm:cxn modelId="{9AA816FA-747D-4367-8887-4CC1ED88E6C5}" type="presParOf" srcId="{8190907F-DEFB-4A52-9872-D9334FFE5516}" destId="{BEB1FA43-6A7E-4AA6-8EFC-832F88734867}" srcOrd="0" destOrd="0" presId="urn:microsoft.com/office/officeart/2005/8/layout/vList3"/>
    <dgm:cxn modelId="{A7FE0FDE-1E70-4CF5-BCB8-30816EA95CA4}" type="presParOf" srcId="{8190907F-DEFB-4A52-9872-D9334FFE5516}" destId="{A8BDB2AC-5183-4DAF-86E8-58C49F354827}" srcOrd="1" destOrd="0" presId="urn:microsoft.com/office/officeart/2005/8/layout/vList3"/>
    <dgm:cxn modelId="{EB212E0E-CAE7-49B5-B377-2AD4F5DD6A8D}" type="presParOf" srcId="{1EAF9070-15DB-418A-9CCB-AA6D68DDEC7C}" destId="{37C69C65-0756-410F-B673-6A24263AC70D}" srcOrd="1" destOrd="0" presId="urn:microsoft.com/office/officeart/2005/8/layout/vList3"/>
    <dgm:cxn modelId="{1D045146-E29C-4E33-960A-C28FA8426301}" type="presParOf" srcId="{1EAF9070-15DB-418A-9CCB-AA6D68DDEC7C}" destId="{C4FEC51C-E569-4C69-B88D-7BC0E2920F67}" srcOrd="2" destOrd="0" presId="urn:microsoft.com/office/officeart/2005/8/layout/vList3"/>
    <dgm:cxn modelId="{90D485A6-F61A-4157-9489-55A6527120D6}" type="presParOf" srcId="{C4FEC51C-E569-4C69-B88D-7BC0E2920F67}" destId="{382AEFF6-C2ED-40AA-B1D7-03C4F730904B}" srcOrd="0" destOrd="0" presId="urn:microsoft.com/office/officeart/2005/8/layout/vList3"/>
    <dgm:cxn modelId="{625C8967-39B1-41DC-A496-CE48073BB938}" type="presParOf" srcId="{C4FEC51C-E569-4C69-B88D-7BC0E2920F67}" destId="{452419B4-6BEC-4C4D-AEE9-0511C0A875C7}" srcOrd="1" destOrd="0" presId="urn:microsoft.com/office/officeart/2005/8/layout/vList3"/>
    <dgm:cxn modelId="{565FBF1C-71E9-4174-A422-16F6506A5DBE}" type="presParOf" srcId="{1EAF9070-15DB-418A-9CCB-AA6D68DDEC7C}" destId="{5D1C6157-EE61-4737-A421-DA4EFFFCCFD0}" srcOrd="3" destOrd="0" presId="urn:microsoft.com/office/officeart/2005/8/layout/vList3"/>
    <dgm:cxn modelId="{64175CF4-44D0-474E-BD49-7C46EAFCB255}" type="presParOf" srcId="{1EAF9070-15DB-418A-9CCB-AA6D68DDEC7C}" destId="{D672DA17-01B4-49D1-B95F-12DCA1011734}" srcOrd="4" destOrd="0" presId="urn:microsoft.com/office/officeart/2005/8/layout/vList3"/>
    <dgm:cxn modelId="{49B8D211-6696-402B-859A-132D5B10E129}" type="presParOf" srcId="{D672DA17-01B4-49D1-B95F-12DCA1011734}" destId="{DAEAEB8F-107C-4C7A-9F0F-BCCEA81C1309}" srcOrd="0" destOrd="0" presId="urn:microsoft.com/office/officeart/2005/8/layout/vList3"/>
    <dgm:cxn modelId="{49E9E355-7C5D-4F10-80D8-A2935457F03B}" type="presParOf" srcId="{D672DA17-01B4-49D1-B95F-12DCA1011734}" destId="{B43A7771-9305-4D7A-8E96-5725B9D01F3F}" srcOrd="1" destOrd="0" presId="urn:microsoft.com/office/officeart/2005/8/layout/vList3"/>
    <dgm:cxn modelId="{13B9E6A6-C6DD-40E6-9934-E668AEF9DD64}" type="presParOf" srcId="{1EAF9070-15DB-418A-9CCB-AA6D68DDEC7C}" destId="{6CD2B37C-F648-4469-AF96-5CCBB2630DFA}" srcOrd="5" destOrd="0" presId="urn:microsoft.com/office/officeart/2005/8/layout/vList3"/>
    <dgm:cxn modelId="{42A81ABF-D217-41F7-AA1F-3B72411133D0}" type="presParOf" srcId="{1EAF9070-15DB-418A-9CCB-AA6D68DDEC7C}" destId="{EF5D957A-1D5D-4421-BDDF-9BB692EC8E95}" srcOrd="6" destOrd="0" presId="urn:microsoft.com/office/officeart/2005/8/layout/vList3"/>
    <dgm:cxn modelId="{B04A59CA-72D1-42F4-8087-38BD5D63DC05}" type="presParOf" srcId="{EF5D957A-1D5D-4421-BDDF-9BB692EC8E95}" destId="{8911DA53-E29B-49C7-9467-7EC13A79590F}" srcOrd="0" destOrd="0" presId="urn:microsoft.com/office/officeart/2005/8/layout/vList3"/>
    <dgm:cxn modelId="{3134A4F9-FCB4-42C3-868C-B7B20FF0D948}" type="presParOf" srcId="{EF5D957A-1D5D-4421-BDDF-9BB692EC8E95}" destId="{8E3DF0A4-1B89-42F8-ABFF-F280605A7FA4}" srcOrd="1" destOrd="0" presId="urn:microsoft.com/office/officeart/2005/8/layout/vList3"/>
    <dgm:cxn modelId="{D2234315-5282-43D8-8318-FE3830B25B5C}" type="presParOf" srcId="{1EAF9070-15DB-418A-9CCB-AA6D68DDEC7C}" destId="{9B6F49DF-F0F5-4835-9F0F-A19E935A26F3}" srcOrd="7" destOrd="0" presId="urn:microsoft.com/office/officeart/2005/8/layout/vList3"/>
    <dgm:cxn modelId="{6A3D566E-2215-4106-A6F1-F14EF4E66165}" type="presParOf" srcId="{1EAF9070-15DB-418A-9CCB-AA6D68DDEC7C}" destId="{CD3C9AE0-61CA-40AF-8AF8-F9BD4553F41E}" srcOrd="8" destOrd="0" presId="urn:microsoft.com/office/officeart/2005/8/layout/vList3"/>
    <dgm:cxn modelId="{B057B14C-2132-4E67-AA1C-6D85918BC469}" type="presParOf" srcId="{CD3C9AE0-61CA-40AF-8AF8-F9BD4553F41E}" destId="{51952479-0299-482F-A20C-CB2A04511CA0}" srcOrd="0" destOrd="0" presId="urn:microsoft.com/office/officeart/2005/8/layout/vList3"/>
    <dgm:cxn modelId="{B61AC895-EDC0-4EC2-8855-D61826EDEA7A}" type="presParOf" srcId="{CD3C9AE0-61CA-40AF-8AF8-F9BD4553F41E}" destId="{900357CA-05CC-4716-BD98-97F3D2E7C7D2}" srcOrd="1" destOrd="0" presId="urn:microsoft.com/office/officeart/2005/8/layout/vList3"/>
    <dgm:cxn modelId="{1BD724D5-7DB6-4B21-81E4-AED803D0F9D6}" type="presParOf" srcId="{1EAF9070-15DB-418A-9CCB-AA6D68DDEC7C}" destId="{3EC5143A-92EE-4176-A6E1-DB937841028A}" srcOrd="9" destOrd="0" presId="urn:microsoft.com/office/officeart/2005/8/layout/vList3"/>
    <dgm:cxn modelId="{965D8291-D0C6-4178-9BC2-5E6DE0E330F8}" type="presParOf" srcId="{1EAF9070-15DB-418A-9CCB-AA6D68DDEC7C}" destId="{CDCFEDA2-3714-4DB2-96CC-4E2C20410296}" srcOrd="10" destOrd="0" presId="urn:microsoft.com/office/officeart/2005/8/layout/vList3"/>
    <dgm:cxn modelId="{1C09CADC-0FD4-4D46-8C54-D3172BBC10E9}" type="presParOf" srcId="{CDCFEDA2-3714-4DB2-96CC-4E2C20410296}" destId="{31C5F9B0-2EB8-4D7D-B41E-601AF9357A7E}" srcOrd="0" destOrd="0" presId="urn:microsoft.com/office/officeart/2005/8/layout/vList3"/>
    <dgm:cxn modelId="{304F038D-99B4-452D-8A4F-468524A0036E}" type="presParOf" srcId="{CDCFEDA2-3714-4DB2-96CC-4E2C20410296}" destId="{7A226B35-C885-4940-B3DC-CC82B74A8EE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BDB2AC-5183-4DAF-86E8-58C49F354827}">
      <dsp:nvSpPr>
        <dsp:cNvPr id="0" name=""/>
        <dsp:cNvSpPr/>
      </dsp:nvSpPr>
      <dsp:spPr>
        <a:xfrm rot="10800000">
          <a:off x="1827787" y="214"/>
          <a:ext cx="7138355" cy="719014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7065" tIns="125730" rIns="234696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 dirty="0"/>
            <a:t>Introduction to the WDM data set</a:t>
          </a:r>
        </a:p>
      </dsp:txBody>
      <dsp:txXfrm rot="10800000">
        <a:off x="2007540" y="214"/>
        <a:ext cx="6958602" cy="719014"/>
      </dsp:txXfrm>
    </dsp:sp>
    <dsp:sp modelId="{BEB1FA43-6A7E-4AA6-8EFC-832F88734867}">
      <dsp:nvSpPr>
        <dsp:cNvPr id="0" name=""/>
        <dsp:cNvSpPr/>
      </dsp:nvSpPr>
      <dsp:spPr>
        <a:xfrm>
          <a:off x="1566456" y="3141"/>
          <a:ext cx="719014" cy="71901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52419B4-6BEC-4C4D-AEE9-0511C0A875C7}">
      <dsp:nvSpPr>
        <dsp:cNvPr id="0" name=""/>
        <dsp:cNvSpPr/>
      </dsp:nvSpPr>
      <dsp:spPr>
        <a:xfrm rot="10800000">
          <a:off x="1951764" y="936786"/>
          <a:ext cx="7035149" cy="719014"/>
        </a:xfrm>
        <a:prstGeom prst="homePlate">
          <a:avLst/>
        </a:prstGeom>
        <a:gradFill rotWithShape="0">
          <a:gsLst>
            <a:gs pos="0">
              <a:schemeClr val="accent2">
                <a:hueOff val="-291073"/>
                <a:satOff val="-16786"/>
                <a:lumOff val="172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291073"/>
                <a:satOff val="-16786"/>
                <a:lumOff val="172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91073"/>
                <a:satOff val="-16786"/>
                <a:lumOff val="172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7065" tIns="125730" rIns="234696" bIns="125730" numCol="1" spcCol="1270" anchor="ctr" anchorCtr="0">
          <a:noAutofit/>
        </a:bodyPr>
        <a:lstStyle/>
        <a:p>
          <a:pPr marL="0" lvl="0" indent="0" algn="just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 dirty="0"/>
            <a:t>              Exploration of Data</a:t>
          </a:r>
        </a:p>
      </dsp:txBody>
      <dsp:txXfrm rot="10800000">
        <a:off x="2131517" y="936786"/>
        <a:ext cx="6855396" cy="719014"/>
      </dsp:txXfrm>
    </dsp:sp>
    <dsp:sp modelId="{382AEFF6-C2ED-40AA-B1D7-03C4F730904B}">
      <dsp:nvSpPr>
        <dsp:cNvPr id="0" name=""/>
        <dsp:cNvSpPr/>
      </dsp:nvSpPr>
      <dsp:spPr>
        <a:xfrm>
          <a:off x="1592257" y="936786"/>
          <a:ext cx="719014" cy="71901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43A7771-9305-4D7A-8E96-5725B9D01F3F}">
      <dsp:nvSpPr>
        <dsp:cNvPr id="0" name=""/>
        <dsp:cNvSpPr/>
      </dsp:nvSpPr>
      <dsp:spPr>
        <a:xfrm rot="10800000">
          <a:off x="1951764" y="1870432"/>
          <a:ext cx="7035149" cy="719014"/>
        </a:xfrm>
        <a:prstGeom prst="homePlate">
          <a:avLst/>
        </a:prstGeom>
        <a:gradFill rotWithShape="0">
          <a:gsLst>
            <a:gs pos="0">
              <a:schemeClr val="accent2">
                <a:hueOff val="-582145"/>
                <a:satOff val="-33571"/>
                <a:lumOff val="345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582145"/>
                <a:satOff val="-33571"/>
                <a:lumOff val="345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582145"/>
                <a:satOff val="-33571"/>
                <a:lumOff val="345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7065" tIns="125730" rIns="234696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 dirty="0"/>
            <a:t>Visualization</a:t>
          </a:r>
        </a:p>
      </dsp:txBody>
      <dsp:txXfrm rot="10800000">
        <a:off x="2131517" y="1870432"/>
        <a:ext cx="6855396" cy="719014"/>
      </dsp:txXfrm>
    </dsp:sp>
    <dsp:sp modelId="{DAEAEB8F-107C-4C7A-9F0F-BCCEA81C1309}">
      <dsp:nvSpPr>
        <dsp:cNvPr id="0" name=""/>
        <dsp:cNvSpPr/>
      </dsp:nvSpPr>
      <dsp:spPr>
        <a:xfrm>
          <a:off x="1592257" y="1870432"/>
          <a:ext cx="719014" cy="71901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E3DF0A4-1B89-42F8-ABFF-F280605A7FA4}">
      <dsp:nvSpPr>
        <dsp:cNvPr id="0" name=""/>
        <dsp:cNvSpPr/>
      </dsp:nvSpPr>
      <dsp:spPr>
        <a:xfrm rot="10800000">
          <a:off x="1951764" y="2804077"/>
          <a:ext cx="7035149" cy="719014"/>
        </a:xfrm>
        <a:prstGeom prst="homePlate">
          <a:avLst/>
        </a:prstGeom>
        <a:gradFill rotWithShape="0">
          <a:gsLst>
            <a:gs pos="0">
              <a:schemeClr val="accent2">
                <a:hueOff val="-873218"/>
                <a:satOff val="-50357"/>
                <a:lumOff val="517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873218"/>
                <a:satOff val="-50357"/>
                <a:lumOff val="517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873218"/>
                <a:satOff val="-50357"/>
                <a:lumOff val="517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7065" tIns="125730" rIns="234696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 dirty="0"/>
            <a:t>Insights from the Data</a:t>
          </a:r>
        </a:p>
      </dsp:txBody>
      <dsp:txXfrm rot="10800000">
        <a:off x="2131517" y="2804077"/>
        <a:ext cx="6855396" cy="719014"/>
      </dsp:txXfrm>
    </dsp:sp>
    <dsp:sp modelId="{8911DA53-E29B-49C7-9467-7EC13A79590F}">
      <dsp:nvSpPr>
        <dsp:cNvPr id="0" name=""/>
        <dsp:cNvSpPr/>
      </dsp:nvSpPr>
      <dsp:spPr>
        <a:xfrm>
          <a:off x="1592257" y="2804077"/>
          <a:ext cx="719014" cy="719014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900357CA-05CC-4716-BD98-97F3D2E7C7D2}">
      <dsp:nvSpPr>
        <dsp:cNvPr id="0" name=""/>
        <dsp:cNvSpPr/>
      </dsp:nvSpPr>
      <dsp:spPr>
        <a:xfrm rot="10800000">
          <a:off x="1951764" y="3737723"/>
          <a:ext cx="7035149" cy="719014"/>
        </a:xfrm>
        <a:prstGeom prst="homePlate">
          <a:avLst/>
        </a:prstGeom>
        <a:gradFill rotWithShape="0">
          <a:gsLst>
            <a:gs pos="0">
              <a:schemeClr val="accent2">
                <a:hueOff val="-1164290"/>
                <a:satOff val="-67142"/>
                <a:lumOff val="69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164290"/>
                <a:satOff val="-67142"/>
                <a:lumOff val="69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164290"/>
                <a:satOff val="-67142"/>
                <a:lumOff val="69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7065" tIns="125730" rIns="234696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 dirty="0"/>
            <a:t>Model Building and Evaluation </a:t>
          </a:r>
        </a:p>
      </dsp:txBody>
      <dsp:txXfrm rot="10800000">
        <a:off x="2131517" y="3737723"/>
        <a:ext cx="6855396" cy="719014"/>
      </dsp:txXfrm>
    </dsp:sp>
    <dsp:sp modelId="{51952479-0299-482F-A20C-CB2A04511CA0}">
      <dsp:nvSpPr>
        <dsp:cNvPr id="0" name=""/>
        <dsp:cNvSpPr/>
      </dsp:nvSpPr>
      <dsp:spPr>
        <a:xfrm>
          <a:off x="1592257" y="3737723"/>
          <a:ext cx="719014" cy="719014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7A226B35-C885-4940-B3DC-CC82B74A8EE6}">
      <dsp:nvSpPr>
        <dsp:cNvPr id="0" name=""/>
        <dsp:cNvSpPr/>
      </dsp:nvSpPr>
      <dsp:spPr>
        <a:xfrm rot="10800000">
          <a:off x="1951764" y="4671368"/>
          <a:ext cx="7035149" cy="719014"/>
        </a:xfrm>
        <a:prstGeom prst="homePlate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17065" tIns="125730" rIns="234696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 dirty="0"/>
            <a:t>Model Deployment </a:t>
          </a:r>
        </a:p>
      </dsp:txBody>
      <dsp:txXfrm rot="10800000">
        <a:off x="2131517" y="4671368"/>
        <a:ext cx="6855396" cy="719014"/>
      </dsp:txXfrm>
    </dsp:sp>
    <dsp:sp modelId="{31C5F9B0-2EB8-4D7D-B41E-601AF9357A7E}">
      <dsp:nvSpPr>
        <dsp:cNvPr id="0" name=""/>
        <dsp:cNvSpPr/>
      </dsp:nvSpPr>
      <dsp:spPr>
        <a:xfrm>
          <a:off x="1592257" y="4671368"/>
          <a:ext cx="719014" cy="719014"/>
        </a:xfrm>
        <a:prstGeom prst="ellipse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02/08/2023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Objective: The project’s main aim is to perform clustering to </a:t>
            </a:r>
            <a:r>
              <a:rPr lang="en-US" dirty="0" err="1"/>
              <a:t>summarise</a:t>
            </a:r>
            <a:r>
              <a:rPr lang="en-US" dirty="0"/>
              <a:t> customer segmentation.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20016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 EDA is a step to ensure the data is cleaned and ready for processing, providing insights and preventing errors.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co2_emission,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energy_usage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, GDP,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health_exp_percapita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population_total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tourism_inbound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tourism_outbound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mean values are far away from the 50% of the data.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Remaining features are somewhat nearby the 50% of data.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38692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The quality and relevance of the features significantly impact the performance of machine learning algorithms. Feature engineering can have a more substantial effect on the model's performance than the choice of the model itself. Good feature engineering can make even simple models perform remarkably well.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0779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If the elbow point is at "3" on the x-axis, it suggests that three clusters are an appropriate choice for the given dataset. Beyond this point, adding more clusters does not provide a significant improvement in clustering quality and may lead to overfitting or excessive granularity.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0474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681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446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7150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608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260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904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637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542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128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246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219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8/2/2023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11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photo of a city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85426" y="3444079"/>
            <a:ext cx="3021147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chemeClr val="bg2"/>
                </a:solidFill>
                <a:latin typeface="+mj-lt"/>
              </a:rPr>
              <a:t>PROJECT</a:t>
            </a:r>
            <a:r>
              <a:rPr lang="en-US" sz="4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400" b="1" dirty="0">
                <a:solidFill>
                  <a:schemeClr val="bg2"/>
                </a:solidFill>
                <a:latin typeface="+mj-lt"/>
              </a:rPr>
              <a:t>261</a:t>
            </a:r>
            <a:r>
              <a:rPr lang="en-US" sz="4400" b="1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86788" y="4150067"/>
            <a:ext cx="501842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400" dirty="0">
                <a:solidFill>
                  <a:schemeClr val="bg1"/>
                </a:solidFill>
              </a:rPr>
              <a:t>WORLD </a:t>
            </a:r>
            <a:r>
              <a:rPr lang="en-IN" sz="2400" dirty="0">
                <a:solidFill>
                  <a:schemeClr val="bg1"/>
                </a:solidFill>
              </a:rPr>
              <a:t>DEVELOPMENT MEASUREMENT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Oval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57638" y="2475923"/>
            <a:ext cx="876722" cy="876720"/>
          </a:xfrm>
          <a:prstGeom prst="ellipse">
            <a:avLst/>
          </a:prstGeom>
          <a:solidFill>
            <a:schemeClr val="accent4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5999" y="2555934"/>
            <a:ext cx="705274" cy="705272"/>
          </a:xfrm>
          <a:prstGeom prst="ellipse">
            <a:avLst/>
          </a:prstGeom>
          <a:solidFill>
            <a:schemeClr val="accent4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90725" y="2537208"/>
            <a:ext cx="705274" cy="734151"/>
          </a:xfrm>
          <a:prstGeom prst="ellipse">
            <a:avLst/>
          </a:prstGeom>
          <a:solidFill>
            <a:schemeClr val="accent4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2BBED9-57CF-6671-ABE9-D1CADE679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504" y="128732"/>
            <a:ext cx="8870831" cy="32925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ECB120-CDF9-CDC9-C344-CE1EE6AC1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640" y="3480369"/>
            <a:ext cx="9267695" cy="345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36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EC39A9-2F89-D0B4-8A8B-B5B349726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719" y="211983"/>
            <a:ext cx="7931650" cy="30557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940EC0-6628-7221-183E-FA8C6AE9E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398" y="3590290"/>
            <a:ext cx="8280971" cy="321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6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559569-03E8-4976-B9AC-CA28F5743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629" y="850605"/>
            <a:ext cx="10839624" cy="1870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1EBB49-29BF-3655-ACB1-4CE6E9B77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29" y="3045084"/>
            <a:ext cx="8953162" cy="331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14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BAE9D5-5C22-5C35-26C0-9110AC7B923F}"/>
              </a:ext>
            </a:extLst>
          </p:cNvPr>
          <p:cNvSpPr txBox="1"/>
          <p:nvPr/>
        </p:nvSpPr>
        <p:spPr>
          <a:xfrm>
            <a:off x="574158" y="26887"/>
            <a:ext cx="40935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PCA</a:t>
            </a:r>
            <a:endParaRPr lang="en-IN" sz="4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9C26B9-AB96-B963-4EF9-0F38A2DC5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8" y="882502"/>
            <a:ext cx="7315200" cy="25464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361956-4E03-9F44-376A-BEC3BC55D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688" y="2900778"/>
            <a:ext cx="6818350" cy="39572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0C598F-953F-1764-4741-EE3E165F9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62" y="3848173"/>
            <a:ext cx="3609690" cy="286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16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42BA-3C51-6E57-DEB9-CF17C70AF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64757" cy="1073257"/>
          </a:xfrm>
        </p:spPr>
        <p:txBody>
          <a:bodyPr>
            <a:normAutofit fontScale="90000"/>
          </a:bodyPr>
          <a:lstStyle/>
          <a:p>
            <a:r>
              <a:rPr lang="en-US" sz="4000" b="1" i="0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Agglomerative or Hierarchical Clustering using PCA values</a:t>
            </a:r>
            <a:br>
              <a:rPr lang="en-US" b="1" i="0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IN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667949-09CF-D0E1-D7E9-C8F40F8B6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086" y="1334857"/>
            <a:ext cx="9805828" cy="479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83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65613-36E4-BC43-2437-B207A038A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686" y="776287"/>
            <a:ext cx="10288712" cy="1325563"/>
          </a:xfrm>
        </p:spPr>
        <p:txBody>
          <a:bodyPr>
            <a:normAutofit/>
          </a:bodyPr>
          <a:lstStyle/>
          <a:p>
            <a:r>
              <a:rPr lang="en-US" sz="2800" b="1" dirty="0"/>
              <a:t>By Elbow Method we get 3 Optimal clusters.</a:t>
            </a:r>
            <a:br>
              <a:rPr lang="en-US" sz="3600" dirty="0"/>
            </a:br>
            <a:br>
              <a:rPr lang="en-IN" sz="1400" dirty="0"/>
            </a:br>
            <a:endParaRPr lang="en-IN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29FB71-161E-ABD6-EFDB-F74E0E601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61" y="1833937"/>
            <a:ext cx="5524500" cy="4114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9DA15D-4756-53BE-7154-2FDA0CB0D254}"/>
              </a:ext>
            </a:extLst>
          </p:cNvPr>
          <p:cNvSpPr txBox="1"/>
          <p:nvPr/>
        </p:nvSpPr>
        <p:spPr>
          <a:xfrm>
            <a:off x="838200" y="6112731"/>
            <a:ext cx="3805719" cy="380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No. of  Optimal Cluster is 3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C7720E-BEAE-2C1B-89F7-EBE14096A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261" y="1690688"/>
            <a:ext cx="6205439" cy="453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53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DF151-14D9-873E-10F9-E6D93ED1A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Model Building</a:t>
            </a:r>
            <a:endParaRPr lang="en-IN" b="1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CC5028-2662-4616-36DD-E818DCE0B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0300"/>
            <a:ext cx="5880185" cy="36267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09A5B9-F05E-D302-B7F5-322ECA4A9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886" y="493160"/>
            <a:ext cx="5880185" cy="55764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427215-7EA0-D5DB-1C55-E9432A8FA78B}"/>
              </a:ext>
            </a:extLst>
          </p:cNvPr>
          <p:cNvSpPr txBox="1"/>
          <p:nvPr/>
        </p:nvSpPr>
        <p:spPr>
          <a:xfrm>
            <a:off x="6411074" y="6197688"/>
            <a:ext cx="4613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Now, This is our Final model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3800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DFFCD-DC98-C514-FB45-6894239F9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606" y="0"/>
            <a:ext cx="10515600" cy="1325563"/>
          </a:xfrm>
        </p:spPr>
        <p:txBody>
          <a:bodyPr/>
          <a:lstStyle/>
          <a:p>
            <a:r>
              <a:rPr lang="en-US" b="1" u="sng" dirty="0"/>
              <a:t>Model Deployment</a:t>
            </a:r>
            <a:endParaRPr lang="en-IN" b="1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4344B-1996-AAD1-BF2B-81EFC331C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06" y="1160980"/>
            <a:ext cx="4822861" cy="54936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42FA07-87B7-F8B3-40AE-136E46C9B7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723"/>
          <a:stretch/>
        </p:blipFill>
        <p:spPr>
          <a:xfrm>
            <a:off x="5465852" y="1495060"/>
            <a:ext cx="2363056" cy="3436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221F19-14F2-B1C2-9884-54825CB1F2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557"/>
          <a:stretch/>
        </p:blipFill>
        <p:spPr>
          <a:xfrm>
            <a:off x="7469312" y="1495060"/>
            <a:ext cx="4458985" cy="34365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4A5683-E6D6-7AED-B5CC-77291467B26E}"/>
              </a:ext>
            </a:extLst>
          </p:cNvPr>
          <p:cNvSpPr txBox="1"/>
          <p:nvPr/>
        </p:nvSpPr>
        <p:spPr>
          <a:xfrm>
            <a:off x="5548045" y="5103674"/>
            <a:ext cx="62775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1. The final model deployment aims to utilize the World Development Measurement data to predict and gain insights into key socio-economic indicators.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2. 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Continuous monitoring and updates will be implemented to ensure the model's effectiveness in capturing evolving trends and patterns.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222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1588" y="3059668"/>
            <a:ext cx="342882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 dirty="0">
                <a:solidFill>
                  <a:srgbClr val="FFFFFF"/>
                </a:solidFill>
                <a:latin typeface="+mj-lt"/>
              </a:rPr>
              <a:t>THANK YOU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1F2229">
                <a:alpha val="60000"/>
              </a:srgbClr>
            </a:gs>
            <a:gs pos="0">
              <a:srgbClr val="1F2229">
                <a:alpha val="91765"/>
              </a:srgbClr>
            </a:gs>
          </a:gsLst>
          <a:lin ang="14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9C75E-9FE2-8E22-F9D1-B2E3FC3BC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783" y="925552"/>
            <a:ext cx="10515600" cy="1325563"/>
          </a:xfrm>
        </p:spPr>
        <p:txBody>
          <a:bodyPr>
            <a:normAutofit/>
          </a:bodyPr>
          <a:lstStyle/>
          <a:p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 Members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BC967-DA96-00DA-B3BC-3AD28F7C9379}"/>
              </a:ext>
            </a:extLst>
          </p:cNvPr>
          <p:cNvSpPr txBox="1"/>
          <p:nvPr/>
        </p:nvSpPr>
        <p:spPr>
          <a:xfrm>
            <a:off x="1120315" y="2117558"/>
            <a:ext cx="7536581" cy="3805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10803020104030203" pitchFamily="2" charset="-79"/>
              </a:rPr>
              <a:t>AMRUTA BORDE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10803020104030203" pitchFamily="2" charset="-79"/>
              </a:rPr>
              <a:t>MOHAMMED ALTAMASH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10803020104030203" pitchFamily="2" charset="-79"/>
              </a:rPr>
              <a:t>R.RISHITA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10803020104030203" pitchFamily="2" charset="-79"/>
              </a:rPr>
              <a:t>MAHESHWARI</a:t>
            </a: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haroni" panose="02010803020104030203" pitchFamily="2" charset="-79"/>
              </a:rPr>
              <a:t>RAKESH</a:t>
            </a:r>
          </a:p>
        </p:txBody>
      </p:sp>
    </p:spTree>
    <p:extLst>
      <p:ext uri="{BB962C8B-B14F-4D97-AF65-F5344CB8AC3E}">
        <p14:creationId xmlns:p14="http://schemas.microsoft.com/office/powerpoint/2010/main" val="2605363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249382" y="412158"/>
            <a:ext cx="211274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	</a:t>
            </a:r>
            <a:r>
              <a:rPr lang="en-US" sz="4000" b="1" u="sng" dirty="0">
                <a:solidFill>
                  <a:srgbClr val="3035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Outline</a:t>
            </a:r>
            <a:r>
              <a:rPr lang="en-US" sz="3200" b="1" dirty="0">
                <a:solidFill>
                  <a:srgbClr val="30353F"/>
                </a:solidFill>
                <a:latin typeface="+mj-lt"/>
              </a:rPr>
              <a:t>:  </a:t>
            </a:r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E097808-2899-D1A8-FEA9-068381CAE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425386"/>
              </p:ext>
            </p:extLst>
          </p:nvPr>
        </p:nvGraphicFramePr>
        <p:xfrm>
          <a:off x="806414" y="1087655"/>
          <a:ext cx="10579172" cy="5393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41316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875549" y="379137"/>
            <a:ext cx="3149452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 u="sng" dirty="0">
                <a:solidFill>
                  <a:srgbClr val="30353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Introduction </a:t>
            </a: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34B682-F38C-7B75-AB53-CABE46FD2979}"/>
              </a:ext>
            </a:extLst>
          </p:cNvPr>
          <p:cNvSpPr txBox="1"/>
          <p:nvPr/>
        </p:nvSpPr>
        <p:spPr>
          <a:xfrm>
            <a:off x="1662186" y="1997839"/>
            <a:ext cx="88676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>
                <a:effectLst/>
                <a:latin typeface="Söhne"/>
              </a:rPr>
              <a:t>"Empowering global progress through comprehensive data analysis and measurement, driving sustainable development and informed decision-making and effective strategies for a better world."</a:t>
            </a:r>
            <a:endParaRPr lang="en-IN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EAB58F-F873-88C7-C171-69989A33113E}"/>
              </a:ext>
            </a:extLst>
          </p:cNvPr>
          <p:cNvSpPr txBox="1"/>
          <p:nvPr/>
        </p:nvSpPr>
        <p:spPr>
          <a:xfrm>
            <a:off x="4677878" y="1436324"/>
            <a:ext cx="2168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Problem statement:</a:t>
            </a:r>
          </a:p>
        </p:txBody>
      </p:sp>
    </p:spTree>
    <p:extLst>
      <p:ext uri="{BB962C8B-B14F-4D97-AF65-F5344CB8AC3E}">
        <p14:creationId xmlns:p14="http://schemas.microsoft.com/office/powerpoint/2010/main" val="1519777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BA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6581930" y="1100092"/>
            <a:ext cx="29014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%</a:t>
            </a:r>
          </a:p>
        </p:txBody>
      </p:sp>
      <p:grpSp>
        <p:nvGrpSpPr>
          <p:cNvPr id="87" name="Group 86" descr="This is an icon of a chart. "/>
          <p:cNvGrpSpPr/>
          <p:nvPr/>
        </p:nvGrpSpPr>
        <p:grpSpPr>
          <a:xfrm>
            <a:off x="8574429" y="1249829"/>
            <a:ext cx="392258" cy="186494"/>
            <a:chOff x="4254500" y="2100263"/>
            <a:chExt cx="1906588" cy="906463"/>
          </a:xfrm>
        </p:grpSpPr>
        <p:sp>
          <p:nvSpPr>
            <p:cNvPr id="88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1" name="TextBox 110"/>
          <p:cNvSpPr txBox="1"/>
          <p:nvPr/>
        </p:nvSpPr>
        <p:spPr>
          <a:xfrm>
            <a:off x="10466189" y="1110054"/>
            <a:ext cx="661440" cy="4660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73%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9269757" y="1139182"/>
            <a:ext cx="11715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 amet. 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D7D413-936A-4A2D-83E0-6714C8DB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D86500-11DC-0547-D6A6-D5DEFABE7A6D}"/>
              </a:ext>
            </a:extLst>
          </p:cNvPr>
          <p:cNvSpPr txBox="1"/>
          <p:nvPr/>
        </p:nvSpPr>
        <p:spPr>
          <a:xfrm>
            <a:off x="438445" y="539018"/>
            <a:ext cx="5885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Exploration of Data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D4C7B8-9AC5-77FF-D217-1A520EADF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0050"/>
            <a:ext cx="5885661" cy="44554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C58FD0-BEE2-40A3-0463-223702F6B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287676"/>
            <a:ext cx="5996683" cy="634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48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BB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93B69-138F-141E-069D-E34E7AE3A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60" y="46626"/>
            <a:ext cx="10515600" cy="1325563"/>
          </a:xfrm>
        </p:spPr>
        <p:txBody>
          <a:bodyPr/>
          <a:lstStyle/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Engineering</a:t>
            </a:r>
            <a:endParaRPr lang="en-IN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09D8E9-1210-BCA8-1C98-ECCEA52B3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46" y="1372189"/>
            <a:ext cx="5585750" cy="51206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770B5C-C0DF-B69D-E95E-DE97B9F254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459"/>
          <a:stretch/>
        </p:blipFill>
        <p:spPr>
          <a:xfrm>
            <a:off x="6096000" y="1636258"/>
            <a:ext cx="5956833" cy="459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885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CECC34-4104-F564-AF1F-FAF9E96FE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527" y="182851"/>
            <a:ext cx="8948791" cy="32461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68C4EB-EF71-4755-343C-E0077C97E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70" y="3297344"/>
            <a:ext cx="9441950" cy="345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50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78C2CE-0EEC-6D69-F7F0-F5A208D5E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054" y="82194"/>
            <a:ext cx="8989888" cy="35556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027E9B-1702-55D2-184D-77FF776E3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054" y="3637837"/>
            <a:ext cx="8989888" cy="322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803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4DB794-CADE-F8AD-5749-80F03FCBC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819" y="124783"/>
            <a:ext cx="9253648" cy="33042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CC3F23-A52A-C811-731A-FD34442F2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771" y="3399254"/>
            <a:ext cx="9592696" cy="333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056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1886</TotalTime>
  <Words>370</Words>
  <Application>Microsoft Office PowerPoint</Application>
  <PresentationFormat>Widescreen</PresentationFormat>
  <Paragraphs>51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Yu Gothic UI Semibold</vt:lpstr>
      <vt:lpstr>Arial</vt:lpstr>
      <vt:lpstr>Calibri</vt:lpstr>
      <vt:lpstr>Calibri Light</vt:lpstr>
      <vt:lpstr>Helvetica Neue</vt:lpstr>
      <vt:lpstr>Söhne</vt:lpstr>
      <vt:lpstr>Office Theme</vt:lpstr>
      <vt:lpstr>Slide 1</vt:lpstr>
      <vt:lpstr>Group Members</vt:lpstr>
      <vt:lpstr>Slide 2</vt:lpstr>
      <vt:lpstr>Slide 3</vt:lpstr>
      <vt:lpstr>Slide 4</vt:lpstr>
      <vt:lpstr>Feature Engineering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Agglomerative or Hierarchical Clustering using PCA values </vt:lpstr>
      <vt:lpstr>By Elbow Method we get 3 Optimal clusters.  </vt:lpstr>
      <vt:lpstr>Model Building</vt:lpstr>
      <vt:lpstr>Model Deployment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AMRUTA BORDE</dc:creator>
  <cp:lastModifiedBy>AMRUTA BORDE</cp:lastModifiedBy>
  <cp:revision>5</cp:revision>
  <dcterms:created xsi:type="dcterms:W3CDTF">2023-07-30T16:13:07Z</dcterms:created>
  <dcterms:modified xsi:type="dcterms:W3CDTF">2023-08-02T08:08:33Z</dcterms:modified>
</cp:coreProperties>
</file>